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333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F0BCC-AAD7-385E-6B6B-841ED4AEACDF}" v="3649" dt="2025-01-01T04:13:31.582"/>
    <p1510:client id="{EBD01A4E-FE2B-5EDA-F603-DFEDAE07E092}" v="6" dt="2025-01-01T00:36:29.40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3FD95D-11A8-4B34-8782-2E0A58355CF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BE13197-6EEE-42CC-B350-E0E2392A3EC8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Used </a:t>
          </a:r>
          <a:r>
            <a:rPr lang="en-US" dirty="0" err="1">
              <a:latin typeface="Calibri Light" panose="020F0302020204030204"/>
            </a:rPr>
            <a:t>reqeusts.get</a:t>
          </a:r>
          <a:r>
            <a:rPr lang="en-US" dirty="0">
              <a:latin typeface="Calibri Light" panose="020F0302020204030204"/>
            </a:rPr>
            <a:t>() to collect data</a:t>
          </a:r>
          <a:endParaRPr lang="en-US" dirty="0"/>
        </a:p>
      </dgm:t>
    </dgm:pt>
    <dgm:pt modelId="{4A399646-87A4-481F-806C-54D08D521AC5}" type="parTrans" cxnId="{19EC7B46-B843-4720-8419-52EB1B4A86FF}">
      <dgm:prSet/>
      <dgm:spPr/>
    </dgm:pt>
    <dgm:pt modelId="{7942E206-5B24-434E-AE77-DD0C85569261}" type="sibTrans" cxnId="{19EC7B46-B843-4720-8419-52EB1B4A86FF}">
      <dgm:prSet/>
      <dgm:spPr/>
      <dgm:t>
        <a:bodyPr/>
        <a:lstStyle/>
        <a:p>
          <a:endParaRPr lang="en-US"/>
        </a:p>
      </dgm:t>
    </dgm:pt>
    <dgm:pt modelId="{2EB08FAD-5408-4128-8408-4AAF67741B07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 Filtered data to limit data to Falcon 9 launches</a:t>
          </a:r>
          <a:endParaRPr lang="en-US" dirty="0"/>
        </a:p>
      </dgm:t>
    </dgm:pt>
    <dgm:pt modelId="{82D083C7-FBFA-4892-BAC3-5113BCBCF65B}" type="parTrans" cxnId="{D0AB4CFA-7D86-4084-B65B-CF5090118593}">
      <dgm:prSet/>
      <dgm:spPr/>
    </dgm:pt>
    <dgm:pt modelId="{8944E5B3-564C-4ACF-B2FE-FA8D57033CA3}" type="sibTrans" cxnId="{D0AB4CFA-7D86-4084-B65B-CF5090118593}">
      <dgm:prSet/>
      <dgm:spPr/>
      <dgm:t>
        <a:bodyPr/>
        <a:lstStyle/>
        <a:p>
          <a:endParaRPr lang="en-US"/>
        </a:p>
      </dgm:t>
    </dgm:pt>
    <dgm:pt modelId="{5279A513-6977-425E-B22A-148D9A685964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Used mean() to replace missing values</a:t>
          </a:r>
          <a:endParaRPr lang="en-US" dirty="0"/>
        </a:p>
      </dgm:t>
    </dgm:pt>
    <dgm:pt modelId="{4E1C59F3-CD2C-41A6-9B2F-DC1BB83E67E8}" type="parTrans" cxnId="{DC73CBD2-A448-44F3-BF30-2E121D223681}">
      <dgm:prSet/>
      <dgm:spPr/>
    </dgm:pt>
    <dgm:pt modelId="{0A46DF31-AE1F-4394-BBBD-542474FD6BF6}" type="sibTrans" cxnId="{DC73CBD2-A448-44F3-BF30-2E121D223681}">
      <dgm:prSet/>
      <dgm:spPr/>
    </dgm:pt>
    <dgm:pt modelId="{A6BB2BD1-5B5B-4087-9472-FD9AD5949921}" type="pres">
      <dgm:prSet presAssocID="{723FD95D-11A8-4B34-8782-2E0A58355CF9}" presName="linearFlow" presStyleCnt="0">
        <dgm:presLayoutVars>
          <dgm:resizeHandles val="exact"/>
        </dgm:presLayoutVars>
      </dgm:prSet>
      <dgm:spPr/>
    </dgm:pt>
    <dgm:pt modelId="{46903D72-9682-45A1-9F95-2C91ED079719}" type="pres">
      <dgm:prSet presAssocID="{EBE13197-6EEE-42CC-B350-E0E2392A3EC8}" presName="node" presStyleLbl="node1" presStyleIdx="0" presStyleCnt="3">
        <dgm:presLayoutVars>
          <dgm:bulletEnabled val="1"/>
        </dgm:presLayoutVars>
      </dgm:prSet>
      <dgm:spPr/>
    </dgm:pt>
    <dgm:pt modelId="{30396F27-7FD1-4836-B86E-926AD4625BED}" type="pres">
      <dgm:prSet presAssocID="{7942E206-5B24-434E-AE77-DD0C85569261}" presName="sibTrans" presStyleLbl="sibTrans2D1" presStyleIdx="0" presStyleCnt="2"/>
      <dgm:spPr/>
    </dgm:pt>
    <dgm:pt modelId="{B8C3846D-F4B3-46E2-9925-B9D9772723C1}" type="pres">
      <dgm:prSet presAssocID="{7942E206-5B24-434E-AE77-DD0C85569261}" presName="connectorText" presStyleLbl="sibTrans2D1" presStyleIdx="0" presStyleCnt="2"/>
      <dgm:spPr/>
    </dgm:pt>
    <dgm:pt modelId="{55791DB2-C405-437C-8E13-323467E24BC7}" type="pres">
      <dgm:prSet presAssocID="{2EB08FAD-5408-4128-8408-4AAF67741B07}" presName="node" presStyleLbl="node1" presStyleIdx="1" presStyleCnt="3">
        <dgm:presLayoutVars>
          <dgm:bulletEnabled val="1"/>
        </dgm:presLayoutVars>
      </dgm:prSet>
      <dgm:spPr/>
    </dgm:pt>
    <dgm:pt modelId="{75D41915-F26B-4B14-997D-FF05D77735A5}" type="pres">
      <dgm:prSet presAssocID="{8944E5B3-564C-4ACF-B2FE-FA8D57033CA3}" presName="sibTrans" presStyleLbl="sibTrans2D1" presStyleIdx="1" presStyleCnt="2"/>
      <dgm:spPr/>
    </dgm:pt>
    <dgm:pt modelId="{B89133A2-D4D9-44E4-BF91-4A0BC8977A6D}" type="pres">
      <dgm:prSet presAssocID="{8944E5B3-564C-4ACF-B2FE-FA8D57033CA3}" presName="connectorText" presStyleLbl="sibTrans2D1" presStyleIdx="1" presStyleCnt="2"/>
      <dgm:spPr/>
    </dgm:pt>
    <dgm:pt modelId="{0E5E6792-F234-4856-8ACB-D250F6526CCD}" type="pres">
      <dgm:prSet presAssocID="{5279A513-6977-425E-B22A-148D9A685964}" presName="node" presStyleLbl="node1" presStyleIdx="2" presStyleCnt="3">
        <dgm:presLayoutVars>
          <dgm:bulletEnabled val="1"/>
        </dgm:presLayoutVars>
      </dgm:prSet>
      <dgm:spPr/>
    </dgm:pt>
  </dgm:ptLst>
  <dgm:cxnLst>
    <dgm:cxn modelId="{19EC7B46-B843-4720-8419-52EB1B4A86FF}" srcId="{723FD95D-11A8-4B34-8782-2E0A58355CF9}" destId="{EBE13197-6EEE-42CC-B350-E0E2392A3EC8}" srcOrd="0" destOrd="0" parTransId="{4A399646-87A4-481F-806C-54D08D521AC5}" sibTransId="{7942E206-5B24-434E-AE77-DD0C85569261}"/>
    <dgm:cxn modelId="{EC50394B-73E6-4A5F-8645-94C9932A7BAB}" type="presOf" srcId="{5279A513-6977-425E-B22A-148D9A685964}" destId="{0E5E6792-F234-4856-8ACB-D250F6526CCD}" srcOrd="0" destOrd="0" presId="urn:microsoft.com/office/officeart/2005/8/layout/process2"/>
    <dgm:cxn modelId="{13B51055-F6D0-4086-8CA4-2D0B4AF3AF22}" type="presOf" srcId="{EBE13197-6EEE-42CC-B350-E0E2392A3EC8}" destId="{46903D72-9682-45A1-9F95-2C91ED079719}" srcOrd="0" destOrd="0" presId="urn:microsoft.com/office/officeart/2005/8/layout/process2"/>
    <dgm:cxn modelId="{5C5A9375-22F1-4E6C-8FC1-993EF4F6082E}" type="presOf" srcId="{8944E5B3-564C-4ACF-B2FE-FA8D57033CA3}" destId="{B89133A2-D4D9-44E4-BF91-4A0BC8977A6D}" srcOrd="1" destOrd="0" presId="urn:microsoft.com/office/officeart/2005/8/layout/process2"/>
    <dgm:cxn modelId="{A1DE458A-B977-4063-8F5A-BF0CC71C3E01}" type="presOf" srcId="{723FD95D-11A8-4B34-8782-2E0A58355CF9}" destId="{A6BB2BD1-5B5B-4087-9472-FD9AD5949921}" srcOrd="0" destOrd="0" presId="urn:microsoft.com/office/officeart/2005/8/layout/process2"/>
    <dgm:cxn modelId="{8412118C-388A-49E5-9CD4-8715E0F1CEF4}" type="presOf" srcId="{2EB08FAD-5408-4128-8408-4AAF67741B07}" destId="{55791DB2-C405-437C-8E13-323467E24BC7}" srcOrd="0" destOrd="0" presId="urn:microsoft.com/office/officeart/2005/8/layout/process2"/>
    <dgm:cxn modelId="{753FBE98-6BD7-4D78-9E8F-8DCADF1D25E8}" type="presOf" srcId="{8944E5B3-564C-4ACF-B2FE-FA8D57033CA3}" destId="{75D41915-F26B-4B14-997D-FF05D77735A5}" srcOrd="0" destOrd="0" presId="urn:microsoft.com/office/officeart/2005/8/layout/process2"/>
    <dgm:cxn modelId="{57B516D2-DBA7-4C10-998F-8136EBC6E640}" type="presOf" srcId="{7942E206-5B24-434E-AE77-DD0C85569261}" destId="{30396F27-7FD1-4836-B86E-926AD4625BED}" srcOrd="0" destOrd="0" presId="urn:microsoft.com/office/officeart/2005/8/layout/process2"/>
    <dgm:cxn modelId="{DC73CBD2-A448-44F3-BF30-2E121D223681}" srcId="{723FD95D-11A8-4B34-8782-2E0A58355CF9}" destId="{5279A513-6977-425E-B22A-148D9A685964}" srcOrd="2" destOrd="0" parTransId="{4E1C59F3-CD2C-41A6-9B2F-DC1BB83E67E8}" sibTransId="{0A46DF31-AE1F-4394-BBBD-542474FD6BF6}"/>
    <dgm:cxn modelId="{792DAFF5-D38F-4A1F-ADFE-0A09C7F52E24}" type="presOf" srcId="{7942E206-5B24-434E-AE77-DD0C85569261}" destId="{B8C3846D-F4B3-46E2-9925-B9D9772723C1}" srcOrd="1" destOrd="0" presId="urn:microsoft.com/office/officeart/2005/8/layout/process2"/>
    <dgm:cxn modelId="{D0AB4CFA-7D86-4084-B65B-CF5090118593}" srcId="{723FD95D-11A8-4B34-8782-2E0A58355CF9}" destId="{2EB08FAD-5408-4128-8408-4AAF67741B07}" srcOrd="1" destOrd="0" parTransId="{82D083C7-FBFA-4892-BAC3-5113BCBCF65B}" sibTransId="{8944E5B3-564C-4ACF-B2FE-FA8D57033CA3}"/>
    <dgm:cxn modelId="{D3D3BB97-32D7-41BD-ABFD-6D55829C31CA}" type="presParOf" srcId="{A6BB2BD1-5B5B-4087-9472-FD9AD5949921}" destId="{46903D72-9682-45A1-9F95-2C91ED079719}" srcOrd="0" destOrd="0" presId="urn:microsoft.com/office/officeart/2005/8/layout/process2"/>
    <dgm:cxn modelId="{0A434F53-97C2-4B64-BBCD-683D962510B1}" type="presParOf" srcId="{A6BB2BD1-5B5B-4087-9472-FD9AD5949921}" destId="{30396F27-7FD1-4836-B86E-926AD4625BED}" srcOrd="1" destOrd="0" presId="urn:microsoft.com/office/officeart/2005/8/layout/process2"/>
    <dgm:cxn modelId="{96CC990B-4163-438A-8050-862F6D99FFCE}" type="presParOf" srcId="{30396F27-7FD1-4836-B86E-926AD4625BED}" destId="{B8C3846D-F4B3-46E2-9925-B9D9772723C1}" srcOrd="0" destOrd="0" presId="urn:microsoft.com/office/officeart/2005/8/layout/process2"/>
    <dgm:cxn modelId="{5631CC4E-8755-4A23-9C9C-249499AF658B}" type="presParOf" srcId="{A6BB2BD1-5B5B-4087-9472-FD9AD5949921}" destId="{55791DB2-C405-437C-8E13-323467E24BC7}" srcOrd="2" destOrd="0" presId="urn:microsoft.com/office/officeart/2005/8/layout/process2"/>
    <dgm:cxn modelId="{479D20E1-3F6D-4DCD-B722-90B769E55294}" type="presParOf" srcId="{A6BB2BD1-5B5B-4087-9472-FD9AD5949921}" destId="{75D41915-F26B-4B14-997D-FF05D77735A5}" srcOrd="3" destOrd="0" presId="urn:microsoft.com/office/officeart/2005/8/layout/process2"/>
    <dgm:cxn modelId="{F94FD80B-BBBA-423C-A0C9-5D10DB401E8E}" type="presParOf" srcId="{75D41915-F26B-4B14-997D-FF05D77735A5}" destId="{B89133A2-D4D9-44E4-BF91-4A0BC8977A6D}" srcOrd="0" destOrd="0" presId="urn:microsoft.com/office/officeart/2005/8/layout/process2"/>
    <dgm:cxn modelId="{E6DBC155-4DA1-4BDA-9E23-CF454FB1C2B8}" type="presParOf" srcId="{A6BB2BD1-5B5B-4087-9472-FD9AD5949921}" destId="{0E5E6792-F234-4856-8ACB-D250F6526CC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E89D15-F5A2-4221-9641-BDCDB71A604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87793DA-7EB6-40B4-A281-45D2EE9F76F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Used </a:t>
          </a:r>
          <a:r>
            <a:rPr lang="en-US" dirty="0" err="1">
              <a:latin typeface="Calibri Light" panose="020F0302020204030204"/>
            </a:rPr>
            <a:t>requests.get</a:t>
          </a:r>
          <a:r>
            <a:rPr lang="en-US" dirty="0">
              <a:latin typeface="Calibri Light" panose="020F0302020204030204"/>
            </a:rPr>
            <a:t>() to collect data then created </a:t>
          </a:r>
          <a:r>
            <a:rPr lang="en-US" dirty="0" err="1">
              <a:latin typeface="Calibri Light" panose="020F0302020204030204"/>
            </a:rPr>
            <a:t>BeautifulSoup</a:t>
          </a:r>
          <a:r>
            <a:rPr lang="en-US" dirty="0">
              <a:latin typeface="Calibri Light" panose="020F0302020204030204"/>
            </a:rPr>
            <a:t> object from data</a:t>
          </a:r>
          <a:endParaRPr lang="en-US" dirty="0"/>
        </a:p>
      </dgm:t>
    </dgm:pt>
    <dgm:pt modelId="{065DAA12-2E3C-4A36-829A-0323708AA6DB}" type="parTrans" cxnId="{0DA8439C-17ED-457F-8A46-AAA136E6E4DE}">
      <dgm:prSet/>
      <dgm:spPr/>
    </dgm:pt>
    <dgm:pt modelId="{159E1101-BE0F-4C51-8C0E-8EDF1AA2C439}" type="sibTrans" cxnId="{0DA8439C-17ED-457F-8A46-AAA136E6E4DE}">
      <dgm:prSet/>
      <dgm:spPr/>
      <dgm:t>
        <a:bodyPr/>
        <a:lstStyle/>
        <a:p>
          <a:endParaRPr lang="en-US"/>
        </a:p>
      </dgm:t>
    </dgm:pt>
    <dgm:pt modelId="{00863220-FEA9-434C-A785-A80A65CFBC08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Collected relevant column names from HTML table data</a:t>
          </a:r>
          <a:endParaRPr lang="en-US" dirty="0"/>
        </a:p>
      </dgm:t>
    </dgm:pt>
    <dgm:pt modelId="{F0E01C29-CF32-4E23-A298-7CBE08D59C60}" type="parTrans" cxnId="{040785A6-A354-4641-9672-6A5087293A8E}">
      <dgm:prSet/>
      <dgm:spPr/>
    </dgm:pt>
    <dgm:pt modelId="{A3D25766-B7A8-4E0A-900A-DCCEBBF1F053}" type="sibTrans" cxnId="{040785A6-A354-4641-9672-6A5087293A8E}">
      <dgm:prSet/>
      <dgm:spPr/>
      <dgm:t>
        <a:bodyPr/>
        <a:lstStyle/>
        <a:p>
          <a:endParaRPr lang="en-US"/>
        </a:p>
      </dgm:t>
    </dgm:pt>
    <dgm:pt modelId="{C9C94EDE-936E-46B2-B717-2D28DA5B23DA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Created </a:t>
          </a:r>
          <a:r>
            <a:rPr lang="en-US" dirty="0" err="1">
              <a:latin typeface="Calibri Light" panose="020F0302020204030204"/>
            </a:rPr>
            <a:t>DataFrame</a:t>
          </a:r>
          <a:r>
            <a:rPr lang="en-US" dirty="0">
              <a:latin typeface="Calibri Light" panose="020F0302020204030204"/>
            </a:rPr>
            <a:t> by parsing Launch HTML tables</a:t>
          </a:r>
          <a:endParaRPr lang="en-US" dirty="0"/>
        </a:p>
      </dgm:t>
    </dgm:pt>
    <dgm:pt modelId="{12F12E2D-30C1-47E2-8021-DC046F032F0A}" type="parTrans" cxnId="{A9169439-DB75-4BE3-AB1C-83375EA669B7}">
      <dgm:prSet/>
      <dgm:spPr/>
    </dgm:pt>
    <dgm:pt modelId="{85E6DD10-FE21-4F2B-8E29-F0376132F201}" type="sibTrans" cxnId="{A9169439-DB75-4BE3-AB1C-83375EA669B7}">
      <dgm:prSet/>
      <dgm:spPr/>
    </dgm:pt>
    <dgm:pt modelId="{23FFCBED-C9C9-4F06-9F98-D79B261B9253}" type="pres">
      <dgm:prSet presAssocID="{48E89D15-F5A2-4221-9641-BDCDB71A6041}" presName="linearFlow" presStyleCnt="0">
        <dgm:presLayoutVars>
          <dgm:resizeHandles val="exact"/>
        </dgm:presLayoutVars>
      </dgm:prSet>
      <dgm:spPr/>
    </dgm:pt>
    <dgm:pt modelId="{6CC0A2C1-A1D0-4158-BB30-A1011505CEC9}" type="pres">
      <dgm:prSet presAssocID="{187793DA-7EB6-40B4-A281-45D2EE9F76FE}" presName="node" presStyleLbl="node1" presStyleIdx="0" presStyleCnt="3">
        <dgm:presLayoutVars>
          <dgm:bulletEnabled val="1"/>
        </dgm:presLayoutVars>
      </dgm:prSet>
      <dgm:spPr/>
    </dgm:pt>
    <dgm:pt modelId="{09F5B732-59D4-48AA-B8E9-79985FF7A676}" type="pres">
      <dgm:prSet presAssocID="{159E1101-BE0F-4C51-8C0E-8EDF1AA2C439}" presName="sibTrans" presStyleLbl="sibTrans2D1" presStyleIdx="0" presStyleCnt="2"/>
      <dgm:spPr/>
    </dgm:pt>
    <dgm:pt modelId="{6F9F036F-2DA0-4AE1-8AC2-437DF8923818}" type="pres">
      <dgm:prSet presAssocID="{159E1101-BE0F-4C51-8C0E-8EDF1AA2C439}" presName="connectorText" presStyleLbl="sibTrans2D1" presStyleIdx="0" presStyleCnt="2"/>
      <dgm:spPr/>
    </dgm:pt>
    <dgm:pt modelId="{9A89C655-8893-47E5-9776-120C9DD2BBD0}" type="pres">
      <dgm:prSet presAssocID="{00863220-FEA9-434C-A785-A80A65CFBC08}" presName="node" presStyleLbl="node1" presStyleIdx="1" presStyleCnt="3">
        <dgm:presLayoutVars>
          <dgm:bulletEnabled val="1"/>
        </dgm:presLayoutVars>
      </dgm:prSet>
      <dgm:spPr/>
    </dgm:pt>
    <dgm:pt modelId="{8E4B09EC-D9B9-4C1A-A234-24E8C68E279F}" type="pres">
      <dgm:prSet presAssocID="{A3D25766-B7A8-4E0A-900A-DCCEBBF1F053}" presName="sibTrans" presStyleLbl="sibTrans2D1" presStyleIdx="1" presStyleCnt="2"/>
      <dgm:spPr/>
    </dgm:pt>
    <dgm:pt modelId="{DC69E4B7-9388-4807-B7ED-5F919ED110FF}" type="pres">
      <dgm:prSet presAssocID="{A3D25766-B7A8-4E0A-900A-DCCEBBF1F053}" presName="connectorText" presStyleLbl="sibTrans2D1" presStyleIdx="1" presStyleCnt="2"/>
      <dgm:spPr/>
    </dgm:pt>
    <dgm:pt modelId="{2BD853A5-1C05-4B96-8260-0A006D5F1B31}" type="pres">
      <dgm:prSet presAssocID="{C9C94EDE-936E-46B2-B717-2D28DA5B23DA}" presName="node" presStyleLbl="node1" presStyleIdx="2" presStyleCnt="3">
        <dgm:presLayoutVars>
          <dgm:bulletEnabled val="1"/>
        </dgm:presLayoutVars>
      </dgm:prSet>
      <dgm:spPr/>
    </dgm:pt>
  </dgm:ptLst>
  <dgm:cxnLst>
    <dgm:cxn modelId="{5AF2C005-45C8-4399-B03C-691A2FD4E696}" type="presOf" srcId="{A3D25766-B7A8-4E0A-900A-DCCEBBF1F053}" destId="{DC69E4B7-9388-4807-B7ED-5F919ED110FF}" srcOrd="1" destOrd="0" presId="urn:microsoft.com/office/officeart/2005/8/layout/process2"/>
    <dgm:cxn modelId="{B74E8419-EB8B-4FDF-8B49-086F4E79D8B0}" type="presOf" srcId="{C9C94EDE-936E-46B2-B717-2D28DA5B23DA}" destId="{2BD853A5-1C05-4B96-8260-0A006D5F1B31}" srcOrd="0" destOrd="0" presId="urn:microsoft.com/office/officeart/2005/8/layout/process2"/>
    <dgm:cxn modelId="{A9169439-DB75-4BE3-AB1C-83375EA669B7}" srcId="{48E89D15-F5A2-4221-9641-BDCDB71A6041}" destId="{C9C94EDE-936E-46B2-B717-2D28DA5B23DA}" srcOrd="2" destOrd="0" parTransId="{12F12E2D-30C1-47E2-8021-DC046F032F0A}" sibTransId="{85E6DD10-FE21-4F2B-8E29-F0376132F201}"/>
    <dgm:cxn modelId="{9F8D5A7B-9EBE-49BE-BE97-8FEF96C873AA}" type="presOf" srcId="{187793DA-7EB6-40B4-A281-45D2EE9F76FE}" destId="{6CC0A2C1-A1D0-4158-BB30-A1011505CEC9}" srcOrd="0" destOrd="0" presId="urn:microsoft.com/office/officeart/2005/8/layout/process2"/>
    <dgm:cxn modelId="{88DCD77D-BE17-482E-B5A2-52C659359D19}" type="presOf" srcId="{00863220-FEA9-434C-A785-A80A65CFBC08}" destId="{9A89C655-8893-47E5-9776-120C9DD2BBD0}" srcOrd="0" destOrd="0" presId="urn:microsoft.com/office/officeart/2005/8/layout/process2"/>
    <dgm:cxn modelId="{32493B92-FBD9-403E-B8DD-4A588D7033F8}" type="presOf" srcId="{A3D25766-B7A8-4E0A-900A-DCCEBBF1F053}" destId="{8E4B09EC-D9B9-4C1A-A234-24E8C68E279F}" srcOrd="0" destOrd="0" presId="urn:microsoft.com/office/officeart/2005/8/layout/process2"/>
    <dgm:cxn modelId="{0DA8439C-17ED-457F-8A46-AAA136E6E4DE}" srcId="{48E89D15-F5A2-4221-9641-BDCDB71A6041}" destId="{187793DA-7EB6-40B4-A281-45D2EE9F76FE}" srcOrd="0" destOrd="0" parTransId="{065DAA12-2E3C-4A36-829A-0323708AA6DB}" sibTransId="{159E1101-BE0F-4C51-8C0E-8EDF1AA2C439}"/>
    <dgm:cxn modelId="{040785A6-A354-4641-9672-6A5087293A8E}" srcId="{48E89D15-F5A2-4221-9641-BDCDB71A6041}" destId="{00863220-FEA9-434C-A785-A80A65CFBC08}" srcOrd="1" destOrd="0" parTransId="{F0E01C29-CF32-4E23-A298-7CBE08D59C60}" sibTransId="{A3D25766-B7A8-4E0A-900A-DCCEBBF1F053}"/>
    <dgm:cxn modelId="{010E09A7-C39F-4FF6-A6B4-9271F7BB7AAD}" type="presOf" srcId="{159E1101-BE0F-4C51-8C0E-8EDF1AA2C439}" destId="{09F5B732-59D4-48AA-B8E9-79985FF7A676}" srcOrd="0" destOrd="0" presId="urn:microsoft.com/office/officeart/2005/8/layout/process2"/>
    <dgm:cxn modelId="{668337B7-CEEE-4F1F-9532-F19721E3E313}" type="presOf" srcId="{48E89D15-F5A2-4221-9641-BDCDB71A6041}" destId="{23FFCBED-C9C9-4F06-9F98-D79B261B9253}" srcOrd="0" destOrd="0" presId="urn:microsoft.com/office/officeart/2005/8/layout/process2"/>
    <dgm:cxn modelId="{EB3FC2B9-AFC2-445A-B40C-9E6BEBED8ABF}" type="presOf" srcId="{159E1101-BE0F-4C51-8C0E-8EDF1AA2C439}" destId="{6F9F036F-2DA0-4AE1-8AC2-437DF8923818}" srcOrd="1" destOrd="0" presId="urn:microsoft.com/office/officeart/2005/8/layout/process2"/>
    <dgm:cxn modelId="{A0174C9E-3E34-4CB5-AE9F-880460D8BBFC}" type="presParOf" srcId="{23FFCBED-C9C9-4F06-9F98-D79B261B9253}" destId="{6CC0A2C1-A1D0-4158-BB30-A1011505CEC9}" srcOrd="0" destOrd="0" presId="urn:microsoft.com/office/officeart/2005/8/layout/process2"/>
    <dgm:cxn modelId="{CD188E4A-EEBB-457E-BADA-89FFE40BC7ED}" type="presParOf" srcId="{23FFCBED-C9C9-4F06-9F98-D79B261B9253}" destId="{09F5B732-59D4-48AA-B8E9-79985FF7A676}" srcOrd="1" destOrd="0" presId="urn:microsoft.com/office/officeart/2005/8/layout/process2"/>
    <dgm:cxn modelId="{7F99B1C8-E1F1-4230-8C4B-BA17844C6178}" type="presParOf" srcId="{09F5B732-59D4-48AA-B8E9-79985FF7A676}" destId="{6F9F036F-2DA0-4AE1-8AC2-437DF8923818}" srcOrd="0" destOrd="0" presId="urn:microsoft.com/office/officeart/2005/8/layout/process2"/>
    <dgm:cxn modelId="{8F00B25C-E391-4EEA-81BB-13E18D826A2F}" type="presParOf" srcId="{23FFCBED-C9C9-4F06-9F98-D79B261B9253}" destId="{9A89C655-8893-47E5-9776-120C9DD2BBD0}" srcOrd="2" destOrd="0" presId="urn:microsoft.com/office/officeart/2005/8/layout/process2"/>
    <dgm:cxn modelId="{9A237787-672E-4214-876D-8B300B313337}" type="presParOf" srcId="{23FFCBED-C9C9-4F06-9F98-D79B261B9253}" destId="{8E4B09EC-D9B9-4C1A-A234-24E8C68E279F}" srcOrd="3" destOrd="0" presId="urn:microsoft.com/office/officeart/2005/8/layout/process2"/>
    <dgm:cxn modelId="{423F7566-DEB6-4FE4-BFF3-FCEF6DADB6BD}" type="presParOf" srcId="{8E4B09EC-D9B9-4C1A-A234-24E8C68E279F}" destId="{DC69E4B7-9388-4807-B7ED-5F919ED110FF}" srcOrd="0" destOrd="0" presId="urn:microsoft.com/office/officeart/2005/8/layout/process2"/>
    <dgm:cxn modelId="{2FB4A28E-1AAA-4582-A33D-2BD207847BE3}" type="presParOf" srcId="{23FFCBED-C9C9-4F06-9F98-D79B261B9253}" destId="{2BD853A5-1C05-4B96-8260-0A006D5F1B3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BC68B1-4084-4E53-9B11-02AC11F12BA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2EE02AB-EE8E-4DE5-BF9B-1D25FF0A4488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 Calculated the number of launches per site</a:t>
          </a:r>
          <a:endParaRPr lang="en-US" dirty="0"/>
        </a:p>
      </dgm:t>
    </dgm:pt>
    <dgm:pt modelId="{E75CC6DE-BD80-402C-90D1-3EAA4B19B159}" type="parTrans" cxnId="{117CBA60-60DA-4EA8-8C75-C4D055470862}">
      <dgm:prSet/>
      <dgm:spPr/>
    </dgm:pt>
    <dgm:pt modelId="{E477A3B4-8632-45B7-832F-0C2A4D6EDB22}" type="sibTrans" cxnId="{117CBA60-60DA-4EA8-8C75-C4D055470862}">
      <dgm:prSet/>
      <dgm:spPr/>
      <dgm:t>
        <a:bodyPr/>
        <a:lstStyle/>
        <a:p>
          <a:endParaRPr lang="en-US"/>
        </a:p>
      </dgm:t>
    </dgm:pt>
    <dgm:pt modelId="{E1CAFE92-8AEF-4DD9-AED6-23DC9744E1DA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Calculated the number of orbits</a:t>
          </a:r>
          <a:endParaRPr lang="en-US" dirty="0"/>
        </a:p>
      </dgm:t>
    </dgm:pt>
    <dgm:pt modelId="{C1374630-0497-479C-8DE7-8AAE3497D265}" type="parTrans" cxnId="{12F993BB-2B92-499D-94A3-BF3C030AAD05}">
      <dgm:prSet/>
      <dgm:spPr/>
    </dgm:pt>
    <dgm:pt modelId="{6A2BFFB1-DB75-4196-A681-C6BA9D148D46}" type="sibTrans" cxnId="{12F993BB-2B92-499D-94A3-BF3C030AAD05}">
      <dgm:prSet/>
      <dgm:spPr/>
      <dgm:t>
        <a:bodyPr/>
        <a:lstStyle/>
        <a:p>
          <a:endParaRPr lang="en-US"/>
        </a:p>
      </dgm:t>
    </dgm:pt>
    <dgm:pt modelId="{191C1A96-CCCD-4B54-A647-7FB951D422D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Calculated the mission outcomes of each orbit</a:t>
          </a:r>
          <a:endParaRPr lang="en-US" dirty="0"/>
        </a:p>
      </dgm:t>
    </dgm:pt>
    <dgm:pt modelId="{A3ED1FAB-B3D2-43EB-BD52-577C561BCEE8}" type="parTrans" cxnId="{D88F1133-018B-412E-B1BC-9BCF31ADC364}">
      <dgm:prSet/>
      <dgm:spPr/>
    </dgm:pt>
    <dgm:pt modelId="{75CB5FB2-BF12-4E36-9BBD-115D17BE0188}" type="sibTrans" cxnId="{D88F1133-018B-412E-B1BC-9BCF31ADC364}">
      <dgm:prSet/>
      <dgm:spPr/>
      <dgm:t>
        <a:bodyPr/>
        <a:lstStyle/>
        <a:p>
          <a:endParaRPr lang="en-US"/>
        </a:p>
      </dgm:t>
    </dgm:pt>
    <dgm:pt modelId="{985516D0-584D-418E-AEA4-60B530D105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Created outcome label: Success = 1, Fail = 0</a:t>
          </a:r>
        </a:p>
      </dgm:t>
    </dgm:pt>
    <dgm:pt modelId="{06DC39B2-2DC0-4C9E-927B-93439B9E4DE2}" type="parTrans" cxnId="{9989AF02-613B-46B6-AAE0-10E383C77A4E}">
      <dgm:prSet/>
      <dgm:spPr/>
    </dgm:pt>
    <dgm:pt modelId="{C044A97B-AB67-4A3B-AE81-1C6C1A479B97}" type="sibTrans" cxnId="{9989AF02-613B-46B6-AAE0-10E383C77A4E}">
      <dgm:prSet/>
      <dgm:spPr/>
    </dgm:pt>
    <dgm:pt modelId="{5BB9B004-75A0-4AF7-B7B9-EF4AAC623FA1}" type="pres">
      <dgm:prSet presAssocID="{CBBC68B1-4084-4E53-9B11-02AC11F12BAB}" presName="Name0" presStyleCnt="0">
        <dgm:presLayoutVars>
          <dgm:dir/>
          <dgm:animLvl val="lvl"/>
          <dgm:resizeHandles val="exact"/>
        </dgm:presLayoutVars>
      </dgm:prSet>
      <dgm:spPr/>
    </dgm:pt>
    <dgm:pt modelId="{3CA97B31-0A28-4CAB-A384-A49DFECCF57A}" type="pres">
      <dgm:prSet presAssocID="{A2EE02AB-EE8E-4DE5-BF9B-1D25FF0A448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7EE05A8-1451-4291-8EA2-4617E7FB17C7}" type="pres">
      <dgm:prSet presAssocID="{E477A3B4-8632-45B7-832F-0C2A4D6EDB22}" presName="parTxOnlySpace" presStyleCnt="0"/>
      <dgm:spPr/>
    </dgm:pt>
    <dgm:pt modelId="{607D1929-9C12-4F61-87F9-E44E7400D6BC}" type="pres">
      <dgm:prSet presAssocID="{E1CAFE92-8AEF-4DD9-AED6-23DC9744E1D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797B3D2-254B-40F7-82FD-9E9CA7A731DA}" type="pres">
      <dgm:prSet presAssocID="{6A2BFFB1-DB75-4196-A681-C6BA9D148D46}" presName="parTxOnlySpace" presStyleCnt="0"/>
      <dgm:spPr/>
    </dgm:pt>
    <dgm:pt modelId="{11255DA8-7A98-4F0D-A1EF-37DEB04BEB4A}" type="pres">
      <dgm:prSet presAssocID="{191C1A96-CCCD-4B54-A647-7FB951D422D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5BF520-BB3E-4F83-8DF9-F9EF2E14AA44}" type="pres">
      <dgm:prSet presAssocID="{75CB5FB2-BF12-4E36-9BBD-115D17BE0188}" presName="parTxOnlySpace" presStyleCnt="0"/>
      <dgm:spPr/>
    </dgm:pt>
    <dgm:pt modelId="{AE107D99-99C7-4FC4-B503-72831E61C333}" type="pres">
      <dgm:prSet presAssocID="{985516D0-584D-418E-AEA4-60B530D1052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989AF02-613B-46B6-AAE0-10E383C77A4E}" srcId="{CBBC68B1-4084-4E53-9B11-02AC11F12BAB}" destId="{985516D0-584D-418E-AEA4-60B530D10528}" srcOrd="3" destOrd="0" parTransId="{06DC39B2-2DC0-4C9E-927B-93439B9E4DE2}" sibTransId="{C044A97B-AB67-4A3B-AE81-1C6C1A479B97}"/>
    <dgm:cxn modelId="{D88F1133-018B-412E-B1BC-9BCF31ADC364}" srcId="{CBBC68B1-4084-4E53-9B11-02AC11F12BAB}" destId="{191C1A96-CCCD-4B54-A647-7FB951D422DE}" srcOrd="2" destOrd="0" parTransId="{A3ED1FAB-B3D2-43EB-BD52-577C561BCEE8}" sibTransId="{75CB5FB2-BF12-4E36-9BBD-115D17BE0188}"/>
    <dgm:cxn modelId="{E4CCD43B-C1F6-45B4-8B12-3B4AFB561A8F}" type="presOf" srcId="{191C1A96-CCCD-4B54-A647-7FB951D422DE}" destId="{11255DA8-7A98-4F0D-A1EF-37DEB04BEB4A}" srcOrd="0" destOrd="0" presId="urn:microsoft.com/office/officeart/2005/8/layout/chevron1"/>
    <dgm:cxn modelId="{117CBA60-60DA-4EA8-8C75-C4D055470862}" srcId="{CBBC68B1-4084-4E53-9B11-02AC11F12BAB}" destId="{A2EE02AB-EE8E-4DE5-BF9B-1D25FF0A4488}" srcOrd="0" destOrd="0" parTransId="{E75CC6DE-BD80-402C-90D1-3EAA4B19B159}" sibTransId="{E477A3B4-8632-45B7-832F-0C2A4D6EDB22}"/>
    <dgm:cxn modelId="{BD43F28C-1081-4522-8E38-7020CA8F58B9}" type="presOf" srcId="{985516D0-584D-418E-AEA4-60B530D10528}" destId="{AE107D99-99C7-4FC4-B503-72831E61C333}" srcOrd="0" destOrd="0" presId="urn:microsoft.com/office/officeart/2005/8/layout/chevron1"/>
    <dgm:cxn modelId="{7FBB9A93-A41D-4D58-926A-E8CEF254821B}" type="presOf" srcId="{E1CAFE92-8AEF-4DD9-AED6-23DC9744E1DA}" destId="{607D1929-9C12-4F61-87F9-E44E7400D6BC}" srcOrd="0" destOrd="0" presId="urn:microsoft.com/office/officeart/2005/8/layout/chevron1"/>
    <dgm:cxn modelId="{12F993BB-2B92-499D-94A3-BF3C030AAD05}" srcId="{CBBC68B1-4084-4E53-9B11-02AC11F12BAB}" destId="{E1CAFE92-8AEF-4DD9-AED6-23DC9744E1DA}" srcOrd="1" destOrd="0" parTransId="{C1374630-0497-479C-8DE7-8AAE3497D265}" sibTransId="{6A2BFFB1-DB75-4196-A681-C6BA9D148D46}"/>
    <dgm:cxn modelId="{60E0FCD8-7BC9-4CF7-9EDA-9168E94429B8}" type="presOf" srcId="{A2EE02AB-EE8E-4DE5-BF9B-1D25FF0A4488}" destId="{3CA97B31-0A28-4CAB-A384-A49DFECCF57A}" srcOrd="0" destOrd="0" presId="urn:microsoft.com/office/officeart/2005/8/layout/chevron1"/>
    <dgm:cxn modelId="{060AEAEA-BBE6-4FE7-A0CF-530FAF6755D3}" type="presOf" srcId="{CBBC68B1-4084-4E53-9B11-02AC11F12BAB}" destId="{5BB9B004-75A0-4AF7-B7B9-EF4AAC623FA1}" srcOrd="0" destOrd="0" presId="urn:microsoft.com/office/officeart/2005/8/layout/chevron1"/>
    <dgm:cxn modelId="{ED3DB3E2-0D13-4F8B-B594-41058072EB08}" type="presParOf" srcId="{5BB9B004-75A0-4AF7-B7B9-EF4AAC623FA1}" destId="{3CA97B31-0A28-4CAB-A384-A49DFECCF57A}" srcOrd="0" destOrd="0" presId="urn:microsoft.com/office/officeart/2005/8/layout/chevron1"/>
    <dgm:cxn modelId="{33FF0CCE-8D00-4D69-AA72-8FE565AB745C}" type="presParOf" srcId="{5BB9B004-75A0-4AF7-B7B9-EF4AAC623FA1}" destId="{47EE05A8-1451-4291-8EA2-4617E7FB17C7}" srcOrd="1" destOrd="0" presId="urn:microsoft.com/office/officeart/2005/8/layout/chevron1"/>
    <dgm:cxn modelId="{7F8446FA-D1A2-4A2B-9450-2A834636BA64}" type="presParOf" srcId="{5BB9B004-75A0-4AF7-B7B9-EF4AAC623FA1}" destId="{607D1929-9C12-4F61-87F9-E44E7400D6BC}" srcOrd="2" destOrd="0" presId="urn:microsoft.com/office/officeart/2005/8/layout/chevron1"/>
    <dgm:cxn modelId="{9036F168-AFF1-407D-96C0-B032D873ED1C}" type="presParOf" srcId="{5BB9B004-75A0-4AF7-B7B9-EF4AAC623FA1}" destId="{E797B3D2-254B-40F7-82FD-9E9CA7A731DA}" srcOrd="3" destOrd="0" presId="urn:microsoft.com/office/officeart/2005/8/layout/chevron1"/>
    <dgm:cxn modelId="{CD3B6194-CC69-44A5-BEDF-65D9806F6E8B}" type="presParOf" srcId="{5BB9B004-75A0-4AF7-B7B9-EF4AAC623FA1}" destId="{11255DA8-7A98-4F0D-A1EF-37DEB04BEB4A}" srcOrd="4" destOrd="0" presId="urn:microsoft.com/office/officeart/2005/8/layout/chevron1"/>
    <dgm:cxn modelId="{49686458-DB3E-4588-BD75-0650EDD9A642}" type="presParOf" srcId="{5BB9B004-75A0-4AF7-B7B9-EF4AAC623FA1}" destId="{B35BF520-BB3E-4F83-8DF9-F9EF2E14AA44}" srcOrd="5" destOrd="0" presId="urn:microsoft.com/office/officeart/2005/8/layout/chevron1"/>
    <dgm:cxn modelId="{FCFD469B-1036-403A-8933-22D59829A2E8}" type="presParOf" srcId="{5BB9B004-75A0-4AF7-B7B9-EF4AAC623FA1}" destId="{AE107D99-99C7-4FC4-B503-72831E61C33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03596C-5124-4D5E-A0F2-5CC88EF4327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7C8C29A-0E00-4DA1-85C2-F0F7B0FBF01D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Standardized and </a:t>
          </a:r>
          <a:r>
            <a:rPr lang="en-US" dirty="0" err="1">
              <a:latin typeface="Calibri Light" panose="020F0302020204030204"/>
            </a:rPr>
            <a:t>slpit</a:t>
          </a:r>
          <a:r>
            <a:rPr lang="en-US" dirty="0">
              <a:latin typeface="Calibri Light" panose="020F0302020204030204"/>
            </a:rPr>
            <a:t> data into train and test sets</a:t>
          </a:r>
          <a:endParaRPr lang="en-US" dirty="0"/>
        </a:p>
      </dgm:t>
    </dgm:pt>
    <dgm:pt modelId="{860435A9-2ECD-4832-9079-F22252C012E5}" type="parTrans" cxnId="{4727A9B7-7B2F-4301-88AD-551F3A067F32}">
      <dgm:prSet/>
      <dgm:spPr/>
    </dgm:pt>
    <dgm:pt modelId="{4C5F76BE-8AF2-420D-98F4-88B7C6611966}" type="sibTrans" cxnId="{4727A9B7-7B2F-4301-88AD-551F3A067F32}">
      <dgm:prSet/>
      <dgm:spPr/>
    </dgm:pt>
    <dgm:pt modelId="{10B132A9-A997-4708-918A-FA08FC6D7D32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Tested each model using best parameters</a:t>
          </a:r>
          <a:endParaRPr lang="en-US" dirty="0"/>
        </a:p>
      </dgm:t>
    </dgm:pt>
    <dgm:pt modelId="{85EDFAF1-D194-4A78-A8C6-D1C87ED39B7C}" type="parTrans" cxnId="{2ED95128-51EE-416A-A7CF-450828D1FED8}">
      <dgm:prSet/>
      <dgm:spPr/>
    </dgm:pt>
    <dgm:pt modelId="{A620A9E5-73B6-4A59-9F7C-37969A5D4BED}" type="sibTrans" cxnId="{2ED95128-51EE-416A-A7CF-450828D1FED8}">
      <dgm:prSet/>
      <dgm:spPr/>
    </dgm:pt>
    <dgm:pt modelId="{654E5BAA-BA8C-406D-AA0C-416C9B6B362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Compared methods using confusion matrix</a:t>
          </a:r>
          <a:endParaRPr lang="en-US" dirty="0"/>
        </a:p>
      </dgm:t>
    </dgm:pt>
    <dgm:pt modelId="{728E10A0-43A0-4462-97E3-6C29F713AF5E}" type="parTrans" cxnId="{47285399-A106-47BD-9BAE-CA78DCD4FCF9}">
      <dgm:prSet/>
      <dgm:spPr/>
    </dgm:pt>
    <dgm:pt modelId="{654E6FD8-EE58-4D32-881D-C2B5D1E6BCC1}" type="sibTrans" cxnId="{47285399-A106-47BD-9BAE-CA78DCD4FCF9}">
      <dgm:prSet/>
      <dgm:spPr/>
    </dgm:pt>
    <dgm:pt modelId="{B02F3A1A-46CC-4F7E-AB78-529E7C575ECC}" type="pres">
      <dgm:prSet presAssocID="{FD03596C-5124-4D5E-A0F2-5CC88EF43275}" presName="Name0" presStyleCnt="0">
        <dgm:presLayoutVars>
          <dgm:dir/>
          <dgm:animLvl val="lvl"/>
          <dgm:resizeHandles val="exact"/>
        </dgm:presLayoutVars>
      </dgm:prSet>
      <dgm:spPr/>
    </dgm:pt>
    <dgm:pt modelId="{0FB0D4D9-0B8E-47B5-B675-9872BC729967}" type="pres">
      <dgm:prSet presAssocID="{17C8C29A-0E00-4DA1-85C2-F0F7B0FBF01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37A3ADD-9348-4F1D-9B21-1FF434B4ABAC}" type="pres">
      <dgm:prSet presAssocID="{4C5F76BE-8AF2-420D-98F4-88B7C6611966}" presName="parTxOnlySpace" presStyleCnt="0"/>
      <dgm:spPr/>
    </dgm:pt>
    <dgm:pt modelId="{94F9202B-64BA-49C8-9F36-E6B7725DE7B8}" type="pres">
      <dgm:prSet presAssocID="{10B132A9-A997-4708-918A-FA08FC6D7D3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63E93E-29E2-47F0-BB94-6010F433A9C2}" type="pres">
      <dgm:prSet presAssocID="{A620A9E5-73B6-4A59-9F7C-37969A5D4BED}" presName="parTxOnlySpace" presStyleCnt="0"/>
      <dgm:spPr/>
    </dgm:pt>
    <dgm:pt modelId="{D770CE50-C221-4472-8D13-E0728C163A54}" type="pres">
      <dgm:prSet presAssocID="{654E5BAA-BA8C-406D-AA0C-416C9B6B362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529F20B-7C4D-450D-BCAA-4BC32B84AAE3}" type="presOf" srcId="{FD03596C-5124-4D5E-A0F2-5CC88EF43275}" destId="{B02F3A1A-46CC-4F7E-AB78-529E7C575ECC}" srcOrd="0" destOrd="0" presId="urn:microsoft.com/office/officeart/2005/8/layout/chevron1"/>
    <dgm:cxn modelId="{6039C81E-9B75-41CF-B913-90A4DF2F5078}" type="presOf" srcId="{654E5BAA-BA8C-406D-AA0C-416C9B6B3629}" destId="{D770CE50-C221-4472-8D13-E0728C163A54}" srcOrd="0" destOrd="0" presId="urn:microsoft.com/office/officeart/2005/8/layout/chevron1"/>
    <dgm:cxn modelId="{2ED95128-51EE-416A-A7CF-450828D1FED8}" srcId="{FD03596C-5124-4D5E-A0F2-5CC88EF43275}" destId="{10B132A9-A997-4708-918A-FA08FC6D7D32}" srcOrd="1" destOrd="0" parTransId="{85EDFAF1-D194-4A78-A8C6-D1C87ED39B7C}" sibTransId="{A620A9E5-73B6-4A59-9F7C-37969A5D4BED}"/>
    <dgm:cxn modelId="{2F870870-D3FF-4D24-95E2-140787EAA229}" type="presOf" srcId="{17C8C29A-0E00-4DA1-85C2-F0F7B0FBF01D}" destId="{0FB0D4D9-0B8E-47B5-B675-9872BC729967}" srcOrd="0" destOrd="0" presId="urn:microsoft.com/office/officeart/2005/8/layout/chevron1"/>
    <dgm:cxn modelId="{47285399-A106-47BD-9BAE-CA78DCD4FCF9}" srcId="{FD03596C-5124-4D5E-A0F2-5CC88EF43275}" destId="{654E5BAA-BA8C-406D-AA0C-416C9B6B3629}" srcOrd="2" destOrd="0" parTransId="{728E10A0-43A0-4462-97E3-6C29F713AF5E}" sibTransId="{654E6FD8-EE58-4D32-881D-C2B5D1E6BCC1}"/>
    <dgm:cxn modelId="{4727A9B7-7B2F-4301-88AD-551F3A067F32}" srcId="{FD03596C-5124-4D5E-A0F2-5CC88EF43275}" destId="{17C8C29A-0E00-4DA1-85C2-F0F7B0FBF01D}" srcOrd="0" destOrd="0" parTransId="{860435A9-2ECD-4832-9079-F22252C012E5}" sibTransId="{4C5F76BE-8AF2-420D-98F4-88B7C6611966}"/>
    <dgm:cxn modelId="{65B6E6D5-FBA4-440D-872F-B186B3522DFD}" type="presOf" srcId="{10B132A9-A997-4708-918A-FA08FC6D7D32}" destId="{94F9202B-64BA-49C8-9F36-E6B7725DE7B8}" srcOrd="0" destOrd="0" presId="urn:microsoft.com/office/officeart/2005/8/layout/chevron1"/>
    <dgm:cxn modelId="{361D4B4C-18FC-46D7-8052-55D065FD109F}" type="presParOf" srcId="{B02F3A1A-46CC-4F7E-AB78-529E7C575ECC}" destId="{0FB0D4D9-0B8E-47B5-B675-9872BC729967}" srcOrd="0" destOrd="0" presId="urn:microsoft.com/office/officeart/2005/8/layout/chevron1"/>
    <dgm:cxn modelId="{E4D69FE1-D6A4-404E-B15D-431E44A7EE48}" type="presParOf" srcId="{B02F3A1A-46CC-4F7E-AB78-529E7C575ECC}" destId="{D37A3ADD-9348-4F1D-9B21-1FF434B4ABAC}" srcOrd="1" destOrd="0" presId="urn:microsoft.com/office/officeart/2005/8/layout/chevron1"/>
    <dgm:cxn modelId="{CD504531-7081-4925-8D07-1A29851E9B37}" type="presParOf" srcId="{B02F3A1A-46CC-4F7E-AB78-529E7C575ECC}" destId="{94F9202B-64BA-49C8-9F36-E6B7725DE7B8}" srcOrd="2" destOrd="0" presId="urn:microsoft.com/office/officeart/2005/8/layout/chevron1"/>
    <dgm:cxn modelId="{43336723-8B26-4AD6-B53F-1D8CE304F2E3}" type="presParOf" srcId="{B02F3A1A-46CC-4F7E-AB78-529E7C575ECC}" destId="{0E63E93E-29E2-47F0-BB94-6010F433A9C2}" srcOrd="3" destOrd="0" presId="urn:microsoft.com/office/officeart/2005/8/layout/chevron1"/>
    <dgm:cxn modelId="{FE2011F2-69D7-40D8-BB77-B80EA15DE657}" type="presParOf" srcId="{B02F3A1A-46CC-4F7E-AB78-529E7C575ECC}" destId="{D770CE50-C221-4472-8D13-E0728C163A5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03D72-9682-45A1-9F95-2C91ED079719}">
      <dsp:nvSpPr>
        <dsp:cNvPr id="0" name=""/>
        <dsp:cNvSpPr/>
      </dsp:nvSpPr>
      <dsp:spPr>
        <a:xfrm>
          <a:off x="1019055" y="0"/>
          <a:ext cx="2533888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Used </a:t>
          </a:r>
          <a:r>
            <a:rPr lang="en-US" sz="1800" kern="1200" dirty="0" err="1">
              <a:latin typeface="Calibri Light" panose="020F0302020204030204"/>
            </a:rPr>
            <a:t>reqeusts.get</a:t>
          </a:r>
          <a:r>
            <a:rPr lang="en-US" sz="1800" kern="1200" dirty="0">
              <a:latin typeface="Calibri Light" panose="020F0302020204030204"/>
            </a:rPr>
            <a:t>() to collect data</a:t>
          </a:r>
          <a:endParaRPr lang="en-US" sz="1800" kern="1200" dirty="0"/>
        </a:p>
      </dsp:txBody>
      <dsp:txXfrm>
        <a:off x="1045837" y="26782"/>
        <a:ext cx="2480324" cy="860835"/>
      </dsp:txXfrm>
    </dsp:sp>
    <dsp:sp modelId="{30396F27-7FD1-4836-B86E-926AD4625BED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971550"/>
        <a:ext cx="246887" cy="240029"/>
      </dsp:txXfrm>
    </dsp:sp>
    <dsp:sp modelId="{55791DB2-C405-437C-8E13-323467E24BC7}">
      <dsp:nvSpPr>
        <dsp:cNvPr id="0" name=""/>
        <dsp:cNvSpPr/>
      </dsp:nvSpPr>
      <dsp:spPr>
        <a:xfrm>
          <a:off x="1019055" y="1371600"/>
          <a:ext cx="2533888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 Filtered data to limit data to Falcon 9 launches</a:t>
          </a:r>
          <a:endParaRPr lang="en-US" sz="1800" kern="1200" dirty="0"/>
        </a:p>
      </dsp:txBody>
      <dsp:txXfrm>
        <a:off x="1045837" y="1398382"/>
        <a:ext cx="2480324" cy="860835"/>
      </dsp:txXfrm>
    </dsp:sp>
    <dsp:sp modelId="{75D41915-F26B-4B14-997D-FF05D77735A5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2343149"/>
        <a:ext cx="246887" cy="240029"/>
      </dsp:txXfrm>
    </dsp:sp>
    <dsp:sp modelId="{0E5E6792-F234-4856-8ACB-D250F6526CCD}">
      <dsp:nvSpPr>
        <dsp:cNvPr id="0" name=""/>
        <dsp:cNvSpPr/>
      </dsp:nvSpPr>
      <dsp:spPr>
        <a:xfrm>
          <a:off x="1019055" y="2743199"/>
          <a:ext cx="2533888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Used mean() to replace missing values</a:t>
          </a:r>
          <a:endParaRPr lang="en-US" sz="1800" kern="1200" dirty="0"/>
        </a:p>
      </dsp:txBody>
      <dsp:txXfrm>
        <a:off x="1045837" y="2769981"/>
        <a:ext cx="2480324" cy="860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0A2C1-A1D0-4158-BB30-A1011505CEC9}">
      <dsp:nvSpPr>
        <dsp:cNvPr id="0" name=""/>
        <dsp:cNvSpPr/>
      </dsp:nvSpPr>
      <dsp:spPr>
        <a:xfrm>
          <a:off x="834390" y="0"/>
          <a:ext cx="2903220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Used </a:t>
          </a:r>
          <a:r>
            <a:rPr lang="en-US" sz="1700" kern="1200" dirty="0" err="1">
              <a:latin typeface="Calibri Light" panose="020F0302020204030204"/>
            </a:rPr>
            <a:t>requests.get</a:t>
          </a:r>
          <a:r>
            <a:rPr lang="en-US" sz="1700" kern="1200" dirty="0">
              <a:latin typeface="Calibri Light" panose="020F0302020204030204"/>
            </a:rPr>
            <a:t>() to collect data then created </a:t>
          </a:r>
          <a:r>
            <a:rPr lang="en-US" sz="1700" kern="1200" dirty="0" err="1">
              <a:latin typeface="Calibri Light" panose="020F0302020204030204"/>
            </a:rPr>
            <a:t>BeautifulSoup</a:t>
          </a:r>
          <a:r>
            <a:rPr lang="en-US" sz="1700" kern="1200" dirty="0">
              <a:latin typeface="Calibri Light" panose="020F0302020204030204"/>
            </a:rPr>
            <a:t> object from data</a:t>
          </a:r>
          <a:endParaRPr lang="en-US" sz="1700" kern="1200" dirty="0"/>
        </a:p>
      </dsp:txBody>
      <dsp:txXfrm>
        <a:off x="861172" y="26782"/>
        <a:ext cx="2849656" cy="860835"/>
      </dsp:txXfrm>
    </dsp:sp>
    <dsp:sp modelId="{09F5B732-59D4-48AA-B8E9-79985FF7A676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971550"/>
        <a:ext cx="246887" cy="240029"/>
      </dsp:txXfrm>
    </dsp:sp>
    <dsp:sp modelId="{9A89C655-8893-47E5-9776-120C9DD2BBD0}">
      <dsp:nvSpPr>
        <dsp:cNvPr id="0" name=""/>
        <dsp:cNvSpPr/>
      </dsp:nvSpPr>
      <dsp:spPr>
        <a:xfrm>
          <a:off x="834390" y="1371600"/>
          <a:ext cx="2903220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Collected relevant column names from HTML table data</a:t>
          </a:r>
          <a:endParaRPr lang="en-US" sz="1700" kern="1200" dirty="0"/>
        </a:p>
      </dsp:txBody>
      <dsp:txXfrm>
        <a:off x="861172" y="1398382"/>
        <a:ext cx="2849656" cy="860835"/>
      </dsp:txXfrm>
    </dsp:sp>
    <dsp:sp modelId="{8E4B09EC-D9B9-4C1A-A234-24E8C68E279F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2343149"/>
        <a:ext cx="246887" cy="240029"/>
      </dsp:txXfrm>
    </dsp:sp>
    <dsp:sp modelId="{2BD853A5-1C05-4B96-8260-0A006D5F1B31}">
      <dsp:nvSpPr>
        <dsp:cNvPr id="0" name=""/>
        <dsp:cNvSpPr/>
      </dsp:nvSpPr>
      <dsp:spPr>
        <a:xfrm>
          <a:off x="834390" y="2743199"/>
          <a:ext cx="2903220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Created </a:t>
          </a:r>
          <a:r>
            <a:rPr lang="en-US" sz="1700" kern="1200" dirty="0" err="1">
              <a:latin typeface="Calibri Light" panose="020F0302020204030204"/>
            </a:rPr>
            <a:t>DataFrame</a:t>
          </a:r>
          <a:r>
            <a:rPr lang="en-US" sz="1700" kern="1200" dirty="0">
              <a:latin typeface="Calibri Light" panose="020F0302020204030204"/>
            </a:rPr>
            <a:t> by parsing Launch HTML tables</a:t>
          </a:r>
          <a:endParaRPr lang="en-US" sz="1700" kern="1200" dirty="0"/>
        </a:p>
      </dsp:txBody>
      <dsp:txXfrm>
        <a:off x="861172" y="2769981"/>
        <a:ext cx="2849656" cy="860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97B31-0A28-4CAB-A384-A49DFECCF57A}">
      <dsp:nvSpPr>
        <dsp:cNvPr id="0" name=""/>
        <dsp:cNvSpPr/>
      </dsp:nvSpPr>
      <dsp:spPr>
        <a:xfrm>
          <a:off x="4581" y="1465521"/>
          <a:ext cx="2667049" cy="10668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 Calculated the number of launches per site</a:t>
          </a:r>
          <a:endParaRPr lang="en-US" sz="1800" kern="1200" dirty="0"/>
        </a:p>
      </dsp:txBody>
      <dsp:txXfrm>
        <a:off x="537991" y="1465521"/>
        <a:ext cx="1600230" cy="1066819"/>
      </dsp:txXfrm>
    </dsp:sp>
    <dsp:sp modelId="{607D1929-9C12-4F61-87F9-E44E7400D6BC}">
      <dsp:nvSpPr>
        <dsp:cNvPr id="0" name=""/>
        <dsp:cNvSpPr/>
      </dsp:nvSpPr>
      <dsp:spPr>
        <a:xfrm>
          <a:off x="2404925" y="1465521"/>
          <a:ext cx="2667049" cy="10668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Calculated the number of orbits</a:t>
          </a:r>
          <a:endParaRPr lang="en-US" sz="1800" kern="1200" dirty="0"/>
        </a:p>
      </dsp:txBody>
      <dsp:txXfrm>
        <a:off x="2938335" y="1465521"/>
        <a:ext cx="1600230" cy="1066819"/>
      </dsp:txXfrm>
    </dsp:sp>
    <dsp:sp modelId="{11255DA8-7A98-4F0D-A1EF-37DEB04BEB4A}">
      <dsp:nvSpPr>
        <dsp:cNvPr id="0" name=""/>
        <dsp:cNvSpPr/>
      </dsp:nvSpPr>
      <dsp:spPr>
        <a:xfrm>
          <a:off x="4805270" y="1465521"/>
          <a:ext cx="2667049" cy="10668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Calculated the mission outcomes of each orbit</a:t>
          </a:r>
          <a:endParaRPr lang="en-US" sz="1800" kern="1200" dirty="0"/>
        </a:p>
      </dsp:txBody>
      <dsp:txXfrm>
        <a:off x="5338680" y="1465521"/>
        <a:ext cx="1600230" cy="1066819"/>
      </dsp:txXfrm>
    </dsp:sp>
    <dsp:sp modelId="{AE107D99-99C7-4FC4-B503-72831E61C333}">
      <dsp:nvSpPr>
        <dsp:cNvPr id="0" name=""/>
        <dsp:cNvSpPr/>
      </dsp:nvSpPr>
      <dsp:spPr>
        <a:xfrm>
          <a:off x="7205614" y="1465521"/>
          <a:ext cx="2667049" cy="10668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Created outcome label: Success = 1, Fail = 0</a:t>
          </a:r>
        </a:p>
      </dsp:txBody>
      <dsp:txXfrm>
        <a:off x="7739024" y="1465521"/>
        <a:ext cx="1600230" cy="1066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0D4D9-0B8E-47B5-B675-9872BC729967}">
      <dsp:nvSpPr>
        <dsp:cNvPr id="0" name=""/>
        <dsp:cNvSpPr/>
      </dsp:nvSpPr>
      <dsp:spPr>
        <a:xfrm>
          <a:off x="2851" y="1134037"/>
          <a:ext cx="3473813" cy="13895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 Light" panose="020F0302020204030204"/>
            </a:rPr>
            <a:t>Standardized and </a:t>
          </a:r>
          <a:r>
            <a:rPr lang="en-US" sz="2300" kern="1200" dirty="0" err="1">
              <a:latin typeface="Calibri Light" panose="020F0302020204030204"/>
            </a:rPr>
            <a:t>slpit</a:t>
          </a:r>
          <a:r>
            <a:rPr lang="en-US" sz="2300" kern="1200" dirty="0">
              <a:latin typeface="Calibri Light" panose="020F0302020204030204"/>
            </a:rPr>
            <a:t> data into train and test sets</a:t>
          </a:r>
          <a:endParaRPr lang="en-US" sz="2300" kern="1200" dirty="0"/>
        </a:p>
      </dsp:txBody>
      <dsp:txXfrm>
        <a:off x="697614" y="1134037"/>
        <a:ext cx="2084288" cy="1389525"/>
      </dsp:txXfrm>
    </dsp:sp>
    <dsp:sp modelId="{94F9202B-64BA-49C8-9F36-E6B7725DE7B8}">
      <dsp:nvSpPr>
        <dsp:cNvPr id="0" name=""/>
        <dsp:cNvSpPr/>
      </dsp:nvSpPr>
      <dsp:spPr>
        <a:xfrm>
          <a:off x="3129282" y="1134037"/>
          <a:ext cx="3473813" cy="13895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 Light" panose="020F0302020204030204"/>
            </a:rPr>
            <a:t>Tested each model using best parameters</a:t>
          </a:r>
          <a:endParaRPr lang="en-US" sz="2300" kern="1200" dirty="0"/>
        </a:p>
      </dsp:txBody>
      <dsp:txXfrm>
        <a:off x="3824045" y="1134037"/>
        <a:ext cx="2084288" cy="1389525"/>
      </dsp:txXfrm>
    </dsp:sp>
    <dsp:sp modelId="{D770CE50-C221-4472-8D13-E0728C163A54}">
      <dsp:nvSpPr>
        <dsp:cNvPr id="0" name=""/>
        <dsp:cNvSpPr/>
      </dsp:nvSpPr>
      <dsp:spPr>
        <a:xfrm>
          <a:off x="6255714" y="1134037"/>
          <a:ext cx="3473813" cy="13895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 Light" panose="020F0302020204030204"/>
            </a:rPr>
            <a:t>Compared methods using confusion matrix</a:t>
          </a:r>
          <a:endParaRPr lang="en-US" sz="2300" kern="1200" dirty="0"/>
        </a:p>
      </dsp:txBody>
      <dsp:txXfrm>
        <a:off x="6950477" y="1134037"/>
        <a:ext cx="2084288" cy="1389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jduncangh/Applied_Data_Science_Capstone/blob/main/labs-jupyter-spacex-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duncangh/Applied_Data_Science_Capstone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duncangh/Applied_Data_Science_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duncangh/Applied_Data_Science_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duncangh/Applied_Data_Science_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jduncangh/Applied_Data_Science_Capstone/blob/main/SpaceX_Machine%20Learning%20Prediction_Part_5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duncangh/Applied_Data_Science_Capstone/blob/main/SpaceX_Dashboard-2.png" TargetMode="External"/><Relationship Id="rId4" Type="http://schemas.openxmlformats.org/officeDocument/2006/relationships/hyperlink" Target="https://github.com/jduncangh/Applied_Data_Science_Capstone/blob/main/SpaceX_Dashboard-1.pn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duncangh/Applied_Data_Science_Capstone.git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jduncangh/Applied_Data_Science_Capstone/blob/main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jduncangh/Applied_Data_Science_Capstone/blob/main/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Jonathan Duncan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12/31/2024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68117"/>
            <a:ext cx="10643427" cy="492643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Performed Exploratory Data Analysis (EDA) to find patterns in the data and determine the label for training supervised models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0000"/>
              </a:solidFill>
              <a:latin typeface="Calibri"/>
              <a:ea typeface="Calibri" panose="020F0502020204030204"/>
              <a:cs typeface="Calibri" panose="020F0502020204030204"/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0000"/>
              </a:solidFill>
              <a:latin typeface="Calibri"/>
              <a:ea typeface="Calibri" panose="020F0502020204030204"/>
              <a:cs typeface="Calibri" panose="020F0502020204030204"/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0000"/>
              </a:solidFill>
              <a:latin typeface="Calibri"/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for the completed data wrangling 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72C568F1-604D-3DD8-0C1D-C02007B55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175899"/>
              </p:ext>
            </p:extLst>
          </p:nvPr>
        </p:nvGraphicFramePr>
        <p:xfrm>
          <a:off x="1087887" y="2021932"/>
          <a:ext cx="9877245" cy="3997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9097"/>
            <a:ext cx="9745589" cy="48018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ea typeface="Calibri"/>
                <a:cs typeface="Calibri"/>
              </a:rPr>
              <a:t>Used scatter plots to show the relationships between the following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Flight Number and Launch Site</a:t>
            </a:r>
            <a:endParaRPr lang="en-US" sz="2000" dirty="0"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Payload Mass and Launch Site</a:t>
            </a:r>
            <a:endParaRPr lang="en-US" sz="2000" dirty="0"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err="1"/>
              <a:t>FlightNumber</a:t>
            </a:r>
            <a:r>
              <a:rPr lang="en-US" sz="2000" dirty="0"/>
              <a:t> and Orbit type</a:t>
            </a:r>
            <a:endParaRPr lang="en-US" sz="2000" dirty="0"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Payload Mass and Orbit type</a:t>
            </a:r>
            <a:endParaRPr lang="en-US" sz="2000" dirty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ea typeface="Calibri"/>
                <a:cs typeface="Calibri"/>
              </a:rPr>
              <a:t>Used Bar chart to </a:t>
            </a:r>
            <a:r>
              <a:rPr lang="en-US" sz="2400" dirty="0"/>
              <a:t>show success rate of each orbit type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ea typeface="Calibri"/>
                <a:cs typeface="Calibri"/>
              </a:rPr>
              <a:t>Used line chart to </a:t>
            </a:r>
            <a:r>
              <a:rPr lang="en-US" sz="2400" dirty="0"/>
              <a:t>Visualize the launch success yearly trend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of completed EDA with data visualization 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9218"/>
            <a:ext cx="9745589" cy="480661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the SQL queries performed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Names of the unique launch sites in the space mission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Top 5 launch sites whose name begin with the string 'CCA’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Total payload mass carried by boosters launched by NASA (CRS)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Average payload mass carried by booster version F9 v1.1</a:t>
            </a:r>
            <a:endParaRPr lang="en-US" sz="11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Date when the first successful landing outcome in ground pad was achieved</a:t>
            </a:r>
            <a:endParaRPr lang="en-US" sz="11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Names of the boosters which have success in drone ship and have payload mass between 4000 and 6000 kg</a:t>
            </a:r>
            <a:endParaRPr lang="en-US" sz="11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Total number of successful and failure mission outcomes</a:t>
            </a:r>
            <a:endParaRPr lang="en-US" sz="11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Names of the booster versions which have carried the maximum payload mass</a:t>
            </a:r>
            <a:endParaRPr lang="en-US" sz="11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Failed landing outcomes in drone ship, their booster versions, and launch site names for in year 2015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Rank of the count of landing outcomes (such as Failure (drone ship) or Success (ground pad)) between the date 2010-06-04 and 2017-03-20.</a:t>
            </a:r>
            <a:endParaRPr lang="en-US" sz="11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of completed EDA with SQL notebook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Added Markers of all Launch Sites: 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Marker with Circle, Popup Label and Text Label of NASA Johnson Space Center using its latitude and longitude coordinates as a start location. 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Markers with Circle, Popup Label and Text Label of all Launch Sites using their latitude and longitude coordinates to show their geographical locations and proximity to Equator and coasts.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Added Colored Markers of the launch outcomes for each Launch Site: 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Colored Markers of success (Green) and failed (Red) launches using Marker Cluster to identify which launch sites have relatively high success rates. 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Added Distances between a Launch Site to its proximities: 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Colored Lines to show distances between the Launch Site KSC LC-39A (as an example) and its proximities like Railway, Highway, Coastline and Closest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City.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what map objects such as markers, circles, lines, etc. you created and added to a folium map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of completed interactive map with Folium map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charts and plots were used to visualize the data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to show percentages of launches by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showing the payload range by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 charts and plots were chosen to better show the impact of launch site and payload range on the successful landing of the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of completed Plotly Dash lab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61651"/>
            <a:ext cx="9745589" cy="453460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r>
              <a:rPr lang="en-US" sz="3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Standardized the data, split it into training data and test data, found the best parameters and classification methods for predicting outcomes using the following models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SVM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Classification Trees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Logistic Regression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K Nearest Neighbors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to completed predictive analysis lab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C7D320C-C0DE-5C8B-7C39-C4C3EE294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477095"/>
              </p:ext>
            </p:extLst>
          </p:nvPr>
        </p:nvGraphicFramePr>
        <p:xfrm>
          <a:off x="1157469" y="2767314"/>
          <a:ext cx="9732379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3607" y="1730174"/>
            <a:ext cx="10512192" cy="4650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  <a:endParaRPr lang="en-US" sz="320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LC-39A site has the highest number of successful launches and highest success rate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payload range with the highest launch success rate was 2000 – 4000 KG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The payload range with the lowest launch success rate was 6000 – 8000 KG</a:t>
            </a:r>
          </a:p>
          <a:p>
            <a:pPr lvl="1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FT Booster version had the highest launch success rate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number of successful landing outcomes increased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screenshot 1 of interactive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screenshot 2 of interactive dashboard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7885" y="1710160"/>
            <a:ext cx="8456009" cy="43517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plot shows that the majority of launches occurred at the CCAF5 SLC 40 site and that the success rate improved as more launches occurred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orange and blue dots&#10;&#10;Description automatically generated">
            <a:extLst>
              <a:ext uri="{FF2B5EF4-FFF2-40B4-BE49-F238E27FC236}">
                <a16:creationId xmlns:a16="http://schemas.microsoft.com/office/drawing/2014/main" id="{80CDB3C8-628A-B9B8-2910-EFACE7D93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13" y="2343068"/>
            <a:ext cx="9830473" cy="17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8593" y="1481377"/>
            <a:ext cx="10365832" cy="454465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 with payloads of over 9500 KG have a very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heaviest payload launches occurred at the CCAFS SLC 40 and KSC LC 39A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6569F-E026-385A-6237-985BC51B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09" y="2228323"/>
            <a:ext cx="10378089" cy="24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68342"/>
            <a:ext cx="4115505" cy="34064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chart showing the success rate of each orbit type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ES-L1, GEO, HEO and SSO Orbits had the highest success rate.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SO and GTO orbits had the lowest success rates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B836E-62F5-3787-F0CB-95E5747C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19" y="1335819"/>
            <a:ext cx="6109433" cy="468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00618"/>
            <a:ext cx="10018653" cy="43712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most orbits the success rate has improved as the flight number increased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VLEO orbit has become the most frequent orbit since the Flight Number has surpassed 60 flights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showing flight number&#10;&#10;Description automatically generated">
            <a:extLst>
              <a:ext uri="{FF2B5EF4-FFF2-40B4-BE49-F238E27FC236}">
                <a16:creationId xmlns:a16="http://schemas.microsoft.com/office/drawing/2014/main" id="{295AC927-AB35-931A-FBDC-49E408A9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2216285"/>
            <a:ext cx="10477500" cy="24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24025"/>
            <a:ext cx="10504488" cy="414496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point of payload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most obits the success rate improved as the Payload Mass increased except for the GTO Orbit that doesn't appear to have a relationship between success rate and payload.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20403B-D4C2-ACD6-EDC3-97A6B3E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185051"/>
            <a:ext cx="10096500" cy="24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74457"/>
            <a:ext cx="4446588" cy="43068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chart showing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 shows that the success rate has improved over the years.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 descr="A line graph with numbers and text&#10;&#10;Description automatically generated">
            <a:extLst>
              <a:ext uri="{FF2B5EF4-FFF2-40B4-BE49-F238E27FC236}">
                <a16:creationId xmlns:a16="http://schemas.microsoft.com/office/drawing/2014/main" id="{5E9DB60D-3710-F7F4-B29C-3C0B342A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18" y="1571625"/>
            <a:ext cx="5921463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39900"/>
            <a:ext cx="4240139" cy="44656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 are shown in image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used to collect this information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from SPACEXTABLE;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4BE231-88E2-18AF-912D-D666DFD41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38" y="1724025"/>
            <a:ext cx="58388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8925"/>
            <a:ext cx="4563989" cy="46561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used to collect this data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*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like 'CCA%' limit 5;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6B6298-1DE0-A168-C0A3-D4804DFEE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59" y="1714500"/>
            <a:ext cx="6186532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1775"/>
            <a:ext cx="9745589" cy="46942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used to collect this information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sum(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_)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total_payload_mass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from SPACEXTABLE where customer = 'NASA (CRS)';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5D1F4E2-102D-C1E2-3FF0-CCFCAF19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326314"/>
            <a:ext cx="10048875" cy="251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68475"/>
            <a:ext cx="9745589" cy="45989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used to collect this information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avg(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_)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average_payload_mass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like '%F9 v1.1%';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14E883E-131B-1DBD-A1C1-AF8F8D57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2244071"/>
            <a:ext cx="10134600" cy="27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9875"/>
            <a:ext cx="9745589" cy="46561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used to collect this information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min(date)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first_successful_landing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= 'Success (ground pad)';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8C772F-C7C4-9F2E-D1C4-D631604AE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62211"/>
            <a:ext cx="9915525" cy="26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0350"/>
            <a:ext cx="9745589" cy="45037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to collect this information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= 'Success (drone ship)'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_ between 4000 and 6000;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9EFD3CE-2A39-589E-A7C7-15E37AE1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201184"/>
            <a:ext cx="8934450" cy="27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15614"/>
            <a:ext cx="10238492" cy="43275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The following methodologies were used to analyze data: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Data Collection using REST API from SpaceX databases along data scraping and normalization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Exploratory Data Analysis (EDA), including data wrangling data visualization and interactive visual analytics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Machine Learning Prediction.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Summary of all results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Used EDA to identify which features are the best to predict success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Machine Learning Prediction showed the best model to predict which characteristics are important to drive this opportunity by the best way, using collected data.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54175"/>
            <a:ext cx="9745589" cy="45418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used to collect this information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, count(*)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total_number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from SPACEXTABLE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2128FBC-F64C-02DB-4C8C-9B6B2A69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26043"/>
            <a:ext cx="9220200" cy="28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2275"/>
            <a:ext cx="2763764" cy="451326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used to collect this information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_ = (select max(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_) from SPACEXTABLE);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4CE3C04-0CF4-5659-EC31-5D56DD396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26" y="1715218"/>
            <a:ext cx="7333923" cy="414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0825"/>
            <a:ext cx="9745589" cy="46751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used to collect this data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",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(Date,1,4) as "year",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(Date,6,2) as "month", 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" from SPACE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3AAC4A1-41D8-7FF4-162D-C8A3F6FC2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261087"/>
            <a:ext cx="9029700" cy="281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4625"/>
            <a:ext cx="9745589" cy="47513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B88C7B2-84DA-1A25-FD44-E4D20C3CF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25" y="2670937"/>
            <a:ext cx="7715250" cy="348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located on each coast within close proximity to roads and railroads.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A72D6DFB-1F9B-5474-D0B6-1E7543F3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84" y="1392480"/>
            <a:ext cx="7195865" cy="34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26075"/>
            <a:ext cx="9745589" cy="7699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outcomes at CCAFS SLC-40 site.  Red markers indicate failures and green markers indicate successes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at CCAFS SLC-40 site</a:t>
            </a:r>
          </a:p>
        </p:txBody>
      </p:sp>
      <p:pic>
        <p:nvPicPr>
          <p:cNvPr id="2" name="Picture 1" descr="A screenshot of a map&#10;&#10;Description automatically generated">
            <a:extLst>
              <a:ext uri="{FF2B5EF4-FFF2-40B4-BE49-F238E27FC236}">
                <a16:creationId xmlns:a16="http://schemas.microsoft.com/office/drawing/2014/main" id="{E137B8A7-1712-7407-06C3-E9968CF2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1413377"/>
            <a:ext cx="7143749" cy="400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00213"/>
            <a:ext cx="9521752" cy="4371975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on the east coast are close to the coastlines, railroads and roads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Proximities</a:t>
            </a: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92C1CD72-6B5A-3553-7B0A-FC8B5239A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378094"/>
            <a:ext cx="7419975" cy="41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LC-39A site has the highest success rate with the CCAFS LC-40 site having the second highest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rate by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400AA-D44B-9E81-452D-480D145FC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8" y="1557338"/>
            <a:ext cx="3200400" cy="3171825"/>
          </a:xfrm>
          <a:prstGeom prst="rect">
            <a:avLst/>
          </a:prstGeom>
        </p:spPr>
      </p:pic>
      <p:pic>
        <p:nvPicPr>
          <p:cNvPr id="4" name="Picture 3" descr="A group of colorful squares with text&#10;&#10;Description automatically generated">
            <a:extLst>
              <a:ext uri="{FF2B5EF4-FFF2-40B4-BE49-F238E27FC236}">
                <a16:creationId xmlns:a16="http://schemas.microsoft.com/office/drawing/2014/main" id="{B1379151-D596-AC8D-4AC9-EC3A2EFC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002" y="1554732"/>
            <a:ext cx="14287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01894"/>
            <a:ext cx="9983632" cy="440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SpaceX is the most successful company in the current commercial space age and this is mostly due to their ability to re-use the first stage of their launches</a:t>
            </a:r>
            <a:endParaRPr lang="en-US" sz="4000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36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The Goal of this project is to understand the factors that lead to the successful landing of their 1st stage in order to determine how best to replicate those successes</a:t>
            </a:r>
            <a:endParaRPr lang="en-US" sz="360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LC-39A site has the highest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rate at 76.9%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at the KSC LC-39A Site</a:t>
            </a:r>
          </a:p>
        </p:txBody>
      </p:sp>
      <p:pic>
        <p:nvPicPr>
          <p:cNvPr id="2" name="Picture 1" descr="A blue and red pie chart&#10;&#10;Description automatically generated">
            <a:extLst>
              <a:ext uri="{FF2B5EF4-FFF2-40B4-BE49-F238E27FC236}">
                <a16:creationId xmlns:a16="http://schemas.microsoft.com/office/drawing/2014/main" id="{B73230DC-58EC-D162-47E4-C140490D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327908"/>
            <a:ext cx="8134350" cy="37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Payloads of less than 6000 KG and the FT Booster has been the most successful combination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Success rate for all Booster Versions</a:t>
            </a:r>
          </a:p>
        </p:txBody>
      </p:sp>
      <p:pic>
        <p:nvPicPr>
          <p:cNvPr id="2" name="Picture 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75273AE-AB2B-1F5B-E201-4B3165BE7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337747"/>
            <a:ext cx="6324600" cy="34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Payloads of over 6000KG have been the least successful missions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Success rate for all Booster Versions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5437D-B863-DE63-6BD5-C58595B1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343207"/>
            <a:ext cx="8124825" cy="3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99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20164"/>
            <a:ext cx="5345039" cy="4173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Bar Chart shows the built model accuracy for all built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were found to be 82% accurate.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numbers and text&#10;&#10;Description automatically generated">
            <a:extLst>
              <a:ext uri="{FF2B5EF4-FFF2-40B4-BE49-F238E27FC236}">
                <a16:creationId xmlns:a16="http://schemas.microsoft.com/office/drawing/2014/main" id="{FE8ECEA2-BC64-7941-2516-EECBD678A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130" y="1533525"/>
            <a:ext cx="5160016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14475"/>
            <a:ext cx="9477960" cy="43545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Each model was found to have the same Confusion Matrix as shown below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65545A3-6EB7-40EC-8CBF-281D2B905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80" y="2057400"/>
            <a:ext cx="5201064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LC-39A has the highest success rate of all the different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Missions with payloads less than 6000KG have a higher rate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of launches has increased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Any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Mchine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Learning methods tried can predict the success outcome with an 83%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link to all code created for this project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https://github.com/jduncangh/Applied_Data_Science_Capstone.git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REST API calls to SpaceX databases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normalized, filtered and collected into a pandas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Built, tuned, evaluated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sets were collected using REST API calls to the following sources using web scraping techniques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Space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X API (https://api.spacexdata.com/v4/rockets/  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Wikipedia (https://en.wikipedia.org/wiki/List_of_Falcon/_9/_and_Falcon_Heavy_launches )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 using REST API calls to publicly available SpaceX databases.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for the completed SpaceX API calls 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49D69E-052A-DAAD-1984-FF384F65A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476249"/>
              </p:ext>
            </p:extLst>
          </p:nvPr>
        </p:nvGraphicFramePr>
        <p:xfrm>
          <a:off x="6028151" y="1798529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launch data from Wikipedia using web-scraping techniques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for the completed web scraping 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452458-2A78-5AB1-7CC8-A6F30144CA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081502"/>
              </p:ext>
            </p:extLst>
          </p:nvPr>
        </p:nvGraphicFramePr>
        <p:xfrm>
          <a:off x="6028481" y="1715947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1312</cp:revision>
  <dcterms:created xsi:type="dcterms:W3CDTF">2021-04-29T18:58:34Z</dcterms:created>
  <dcterms:modified xsi:type="dcterms:W3CDTF">2025-01-01T04:14:02Z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